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move the slide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16C24532-01D4-4DC2-9A81-77B2516F05F9}" type="slidenum"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72A05AE-0379-46BA-BA7D-199576EDA1B0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391CA73-48B0-4E4D-86A5-3E3804A78820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9F64E27-E1C6-490D-ABF2-6B980F0DB5E4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F662D81-53BC-4A26-B71F-19DB5E0EADF9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4800E2E-9B35-40DE-86B9-D7D6BCAE2F44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65276B1-CC60-4B02-98E2-798B0CDCC2C8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883A1D2-1142-4BA8-8BCE-F35F77BAF9EF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7BBBC26-2BE8-424C-B8B1-E2C0293B041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" name="Text 0"/>
          <p:cNvSpPr/>
          <p:nvPr/>
        </p:nvSpPr>
        <p:spPr>
          <a:xfrm>
            <a:off x="864000" y="2373480"/>
            <a:ext cx="7415640" cy="174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550"/>
              </a:lnSpc>
              <a:tabLst>
                <a:tab algn="l" pos="0"/>
              </a:tabLst>
            </a:pPr>
            <a:r>
              <a:rPr b="0" lang="en-US" sz="3650" spc="-74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Прогулочный маршрут вашего настроения: телеграмм бот &amp; "Волна" Яндекс Музыки</a:t>
            </a:r>
            <a:endParaRPr b="0" lang="ru-RU" sz="3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" name="Text 1"/>
          <p:cNvSpPr/>
          <p:nvPr/>
        </p:nvSpPr>
        <p:spPr>
          <a:xfrm>
            <a:off x="864000" y="4393440"/>
            <a:ext cx="7415640" cy="78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Этот проект посвящен открытию новых, увлекательных маршрутов по Москве.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" name="Text 2"/>
          <p:cNvSpPr/>
          <p:nvPr/>
        </p:nvSpPr>
        <p:spPr>
          <a:xfrm>
            <a:off x="864000" y="5461200"/>
            <a:ext cx="741564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Мы предлагаем взглянуть на город с неожиданной стороны.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9" name="Text 0"/>
          <p:cNvSpPr/>
          <p:nvPr/>
        </p:nvSpPr>
        <p:spPr>
          <a:xfrm>
            <a:off x="864000" y="811080"/>
            <a:ext cx="7415640" cy="145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700"/>
              </a:lnSpc>
              <a:tabLst>
                <a:tab algn="l" pos="0"/>
              </a:tabLst>
            </a:pPr>
            <a:r>
              <a:rPr b="0" lang="en-US" sz="4550" spc="-91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Проект: новый взгляд на Москву</a:t>
            </a:r>
            <a:endParaRPr b="0" lang="ru-RU" sz="4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" name="Shape 1"/>
          <p:cNvSpPr/>
          <p:nvPr/>
        </p:nvSpPr>
        <p:spPr>
          <a:xfrm>
            <a:off x="864000" y="2633400"/>
            <a:ext cx="7415640" cy="1429920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Text 2"/>
          <p:cNvSpPr/>
          <p:nvPr/>
        </p:nvSpPr>
        <p:spPr>
          <a:xfrm>
            <a:off x="1126080" y="2895480"/>
            <a:ext cx="290412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Ежедневная Москва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2" name="Text 3"/>
          <p:cNvSpPr/>
          <p:nvPr/>
        </p:nvSpPr>
        <p:spPr>
          <a:xfrm>
            <a:off x="1126080" y="3406680"/>
            <a:ext cx="689148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Обыденность городской жизни.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3" name="Shape 4"/>
          <p:cNvSpPr/>
          <p:nvPr/>
        </p:nvSpPr>
        <p:spPr>
          <a:xfrm>
            <a:off x="864000" y="4310640"/>
            <a:ext cx="7415640" cy="1429920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Text 5"/>
          <p:cNvSpPr/>
          <p:nvPr/>
        </p:nvSpPr>
        <p:spPr>
          <a:xfrm>
            <a:off x="1126080" y="4572720"/>
            <a:ext cx="290412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Цель проекта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" name="Text 6"/>
          <p:cNvSpPr/>
          <p:nvPr/>
        </p:nvSpPr>
        <p:spPr>
          <a:xfrm>
            <a:off x="1126080" y="5083920"/>
            <a:ext cx="689148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Разбудить интерес к культуре Москвы.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" name="Shape 7"/>
          <p:cNvSpPr/>
          <p:nvPr/>
        </p:nvSpPr>
        <p:spPr>
          <a:xfrm>
            <a:off x="864000" y="5987880"/>
            <a:ext cx="7415640" cy="1429920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Text 8"/>
          <p:cNvSpPr/>
          <p:nvPr/>
        </p:nvSpPr>
        <p:spPr>
          <a:xfrm>
            <a:off x="1126080" y="6249960"/>
            <a:ext cx="318852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Нестандартный подход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8" name="Text 9"/>
          <p:cNvSpPr/>
          <p:nvPr/>
        </p:nvSpPr>
        <p:spPr>
          <a:xfrm>
            <a:off x="1126080" y="6761160"/>
            <a:ext cx="689148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Исследовать город по-новому.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486040" cy="8232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0" name="Text 0"/>
          <p:cNvSpPr/>
          <p:nvPr/>
        </p:nvSpPr>
        <p:spPr>
          <a:xfrm>
            <a:off x="6091560" y="475560"/>
            <a:ext cx="5561640" cy="50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0" lang="en-US" sz="3200" spc="-65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Роли и обязанности команды</a:t>
            </a:r>
            <a:endParaRPr b="0" lang="ru-RU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61" name="Image 1" descr="preencoded.png"/>
          <p:cNvPicPr/>
          <p:nvPr/>
        </p:nvPicPr>
        <p:blipFill>
          <a:blip r:embed="rId2"/>
          <a:stretch/>
        </p:blipFill>
        <p:spPr>
          <a:xfrm>
            <a:off x="6091560" y="1243080"/>
            <a:ext cx="432000" cy="4320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2" name="Text 1"/>
          <p:cNvSpPr/>
          <p:nvPr/>
        </p:nvSpPr>
        <p:spPr>
          <a:xfrm>
            <a:off x="6091560" y="1848240"/>
            <a:ext cx="2033640" cy="25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pc="-31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Александра Пухова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3" name="Text 2"/>
          <p:cNvSpPr/>
          <p:nvPr/>
        </p:nvSpPr>
        <p:spPr>
          <a:xfrm>
            <a:off x="6091560" y="2206080"/>
            <a:ext cx="7933320" cy="27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49"/>
              </a:lnSpc>
              <a:tabLst>
                <a:tab algn="l" pos="0"/>
              </a:tabLst>
            </a:pPr>
            <a:r>
              <a:rPr b="0" lang="en-US" sz="1350" spc="-28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Дизайн маршрутов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64" name="Image 2" descr="preencoded.png"/>
          <p:cNvPicPr/>
          <p:nvPr/>
        </p:nvPicPr>
        <p:blipFill>
          <a:blip r:embed="rId3"/>
          <a:stretch/>
        </p:blipFill>
        <p:spPr>
          <a:xfrm>
            <a:off x="6091560" y="3001320"/>
            <a:ext cx="432000" cy="4320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5" name="Text 3"/>
          <p:cNvSpPr/>
          <p:nvPr/>
        </p:nvSpPr>
        <p:spPr>
          <a:xfrm>
            <a:off x="6091560" y="3606480"/>
            <a:ext cx="5005080" cy="25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pc="-31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Анна Калюжная, Ника Татаринцева, Мария Юркевич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" name="Text 4"/>
          <p:cNvSpPr/>
          <p:nvPr/>
        </p:nvSpPr>
        <p:spPr>
          <a:xfrm>
            <a:off x="6091560" y="3964320"/>
            <a:ext cx="7933320" cy="27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49"/>
              </a:lnSpc>
              <a:tabLst>
                <a:tab algn="l" pos="0"/>
              </a:tabLst>
            </a:pPr>
            <a:r>
              <a:rPr b="0" lang="en-US" sz="1350" spc="-28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Исследование мест, создание подходящих маршрутов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67" name="Image 3" descr="preencoded.png"/>
          <p:cNvPicPr/>
          <p:nvPr/>
        </p:nvPicPr>
        <p:blipFill>
          <a:blip r:embed="rId4"/>
          <a:stretch/>
        </p:blipFill>
        <p:spPr>
          <a:xfrm>
            <a:off x="6091560" y="4759560"/>
            <a:ext cx="432000" cy="4320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8" name="Text 5"/>
          <p:cNvSpPr/>
          <p:nvPr/>
        </p:nvSpPr>
        <p:spPr>
          <a:xfrm>
            <a:off x="6091560" y="5364720"/>
            <a:ext cx="2033640" cy="25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pc="-31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Михаил Панин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9" name="Text 6"/>
          <p:cNvSpPr/>
          <p:nvPr/>
        </p:nvSpPr>
        <p:spPr>
          <a:xfrm>
            <a:off x="6091560" y="5722560"/>
            <a:ext cx="7933320" cy="27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49"/>
              </a:lnSpc>
              <a:tabLst>
                <a:tab algn="l" pos="0"/>
              </a:tabLst>
            </a:pPr>
            <a:r>
              <a:rPr b="0" lang="en-US" sz="1350" spc="-28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Разработка бота, руководство командой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70" name="Image 4" descr="preencoded.png"/>
          <p:cNvPicPr/>
          <p:nvPr/>
        </p:nvPicPr>
        <p:blipFill>
          <a:blip r:embed="rId5"/>
          <a:stretch/>
        </p:blipFill>
        <p:spPr>
          <a:xfrm>
            <a:off x="6091560" y="6517800"/>
            <a:ext cx="432000" cy="4320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1" name="Text 7"/>
          <p:cNvSpPr/>
          <p:nvPr/>
        </p:nvSpPr>
        <p:spPr>
          <a:xfrm>
            <a:off x="6091560" y="7122960"/>
            <a:ext cx="2033640" cy="25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pc="-31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Даниил Пирогов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2" name="Text 8"/>
          <p:cNvSpPr/>
          <p:nvPr/>
        </p:nvSpPr>
        <p:spPr>
          <a:xfrm>
            <a:off x="6091560" y="7480800"/>
            <a:ext cx="7933320" cy="27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149"/>
              </a:lnSpc>
              <a:tabLst>
                <a:tab algn="l" pos="0"/>
              </a:tabLst>
            </a:pPr>
            <a:r>
              <a:rPr b="0" lang="en-US" sz="1350" spc="-28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Документация, тестирование</a:t>
            </a:r>
            <a:endParaRPr b="0" lang="ru-RU" sz="1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480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4" name="Text 0"/>
          <p:cNvSpPr/>
          <p:nvPr/>
        </p:nvSpPr>
        <p:spPr>
          <a:xfrm>
            <a:off x="968760" y="3027960"/>
            <a:ext cx="4669920" cy="58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550"/>
              </a:lnSpc>
              <a:tabLst>
                <a:tab algn="l" pos="0"/>
              </a:tabLst>
            </a:pPr>
            <a:r>
              <a:rPr b="0" lang="en-US" sz="3650" spc="-74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Разработка проекта</a:t>
            </a:r>
            <a:endParaRPr b="0" lang="ru-RU" sz="3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5" name="Shape 1"/>
          <p:cNvSpPr/>
          <p:nvPr/>
        </p:nvSpPr>
        <p:spPr>
          <a:xfrm>
            <a:off x="1254960" y="3909240"/>
            <a:ext cx="22680" cy="3772800"/>
          </a:xfrm>
          <a:prstGeom prst="roundRect">
            <a:avLst>
              <a:gd name="adj" fmla="val 364667"/>
            </a:avLst>
          </a:prstGeom>
          <a:solidFill>
            <a:srgbClr val="d6bad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Shape 2"/>
          <p:cNvSpPr/>
          <p:nvPr/>
        </p:nvSpPr>
        <p:spPr>
          <a:xfrm>
            <a:off x="1466640" y="4344480"/>
            <a:ext cx="694080" cy="22680"/>
          </a:xfrm>
          <a:prstGeom prst="roundRect">
            <a:avLst>
              <a:gd name="adj" fmla="val 364667"/>
            </a:avLst>
          </a:prstGeom>
          <a:solidFill>
            <a:srgbClr val="d6bad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Shape 3"/>
          <p:cNvSpPr/>
          <p:nvPr/>
        </p:nvSpPr>
        <p:spPr>
          <a:xfrm>
            <a:off x="1043280" y="4132800"/>
            <a:ext cx="446040" cy="446040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Text 4"/>
          <p:cNvSpPr/>
          <p:nvPr/>
        </p:nvSpPr>
        <p:spPr>
          <a:xfrm>
            <a:off x="1196280" y="4215600"/>
            <a:ext cx="139680" cy="27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00"/>
              </a:lnSpc>
              <a:tabLst>
                <a:tab algn="l" pos="0"/>
              </a:tabLst>
            </a:pPr>
            <a:r>
              <a:rPr b="0" lang="en-US" sz="220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1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9" name="Text 5"/>
          <p:cNvSpPr/>
          <p:nvPr/>
        </p:nvSpPr>
        <p:spPr>
          <a:xfrm>
            <a:off x="2358000" y="4107960"/>
            <a:ext cx="3050280" cy="29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800" spc="-37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Первоначальная концепция</a:t>
            </a:r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0" name="Text 6"/>
          <p:cNvSpPr/>
          <p:nvPr/>
        </p:nvSpPr>
        <p:spPr>
          <a:xfrm>
            <a:off x="2358000" y="4518720"/>
            <a:ext cx="1130328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pc="-31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Серия видео о Москве.</a:t>
            </a:r>
            <a:endParaRPr b="0" lang="ru-RU" sz="1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1" name="Shape 7"/>
          <p:cNvSpPr/>
          <p:nvPr/>
        </p:nvSpPr>
        <p:spPr>
          <a:xfrm>
            <a:off x="1466640" y="5668200"/>
            <a:ext cx="694080" cy="22680"/>
          </a:xfrm>
          <a:prstGeom prst="roundRect">
            <a:avLst>
              <a:gd name="adj" fmla="val 364667"/>
            </a:avLst>
          </a:prstGeom>
          <a:solidFill>
            <a:srgbClr val="d6bad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Shape 8"/>
          <p:cNvSpPr/>
          <p:nvPr/>
        </p:nvSpPr>
        <p:spPr>
          <a:xfrm>
            <a:off x="1043280" y="5456520"/>
            <a:ext cx="446040" cy="446040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Text 9"/>
          <p:cNvSpPr/>
          <p:nvPr/>
        </p:nvSpPr>
        <p:spPr>
          <a:xfrm>
            <a:off x="1196280" y="5539680"/>
            <a:ext cx="139680" cy="27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00"/>
              </a:lnSpc>
              <a:tabLst>
                <a:tab algn="l" pos="0"/>
              </a:tabLst>
            </a:pPr>
            <a:r>
              <a:rPr b="0" lang="en-US" sz="220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2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4" name="Text 10"/>
          <p:cNvSpPr/>
          <p:nvPr/>
        </p:nvSpPr>
        <p:spPr>
          <a:xfrm>
            <a:off x="2358000" y="5431680"/>
            <a:ext cx="2334600" cy="29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800" spc="-37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Изменение подхода</a:t>
            </a:r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5" name="Text 11"/>
          <p:cNvSpPr/>
          <p:nvPr/>
        </p:nvSpPr>
        <p:spPr>
          <a:xfrm>
            <a:off x="2358000" y="5842800"/>
            <a:ext cx="1130328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pc="-31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Переход к Telegram боту.</a:t>
            </a:r>
            <a:endParaRPr b="0" lang="ru-RU" sz="1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6" name="Shape 12"/>
          <p:cNvSpPr/>
          <p:nvPr/>
        </p:nvSpPr>
        <p:spPr>
          <a:xfrm>
            <a:off x="1466640" y="6992280"/>
            <a:ext cx="694080" cy="22680"/>
          </a:xfrm>
          <a:prstGeom prst="roundRect">
            <a:avLst>
              <a:gd name="adj" fmla="val 364667"/>
            </a:avLst>
          </a:prstGeom>
          <a:solidFill>
            <a:srgbClr val="d6bad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28800" bIns="-288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Shape 13"/>
          <p:cNvSpPr/>
          <p:nvPr/>
        </p:nvSpPr>
        <p:spPr>
          <a:xfrm>
            <a:off x="1043280" y="6780240"/>
            <a:ext cx="446040" cy="446040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" name="Text 14"/>
          <p:cNvSpPr/>
          <p:nvPr/>
        </p:nvSpPr>
        <p:spPr>
          <a:xfrm>
            <a:off x="1196280" y="6863400"/>
            <a:ext cx="139680" cy="27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200"/>
              </a:lnSpc>
              <a:tabLst>
                <a:tab algn="l" pos="0"/>
              </a:tabLst>
            </a:pPr>
            <a:r>
              <a:rPr b="0" lang="en-US" sz="220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3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9" name="Text 15"/>
          <p:cNvSpPr/>
          <p:nvPr/>
        </p:nvSpPr>
        <p:spPr>
          <a:xfrm>
            <a:off x="2358000" y="6755760"/>
            <a:ext cx="2635200" cy="29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51"/>
              </a:lnSpc>
              <a:tabLst>
                <a:tab algn="l" pos="0"/>
              </a:tabLst>
            </a:pPr>
            <a:r>
              <a:rPr b="0" lang="en-US" sz="1800" spc="-37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Функциональность бота</a:t>
            </a:r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0" name="Text 16"/>
          <p:cNvSpPr/>
          <p:nvPr/>
        </p:nvSpPr>
        <p:spPr>
          <a:xfrm>
            <a:off x="2358000" y="7166520"/>
            <a:ext cx="1130328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00"/>
              </a:lnSpc>
              <a:tabLst>
                <a:tab algn="l" pos="0"/>
              </a:tabLst>
            </a:pPr>
            <a:r>
              <a:rPr b="0" lang="en-US" sz="1550" spc="-31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Маршруты по цвету музыки.</a:t>
            </a:r>
            <a:endParaRPr b="0" lang="ru-RU" sz="1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 0"/>
          <p:cNvSpPr/>
          <p:nvPr/>
        </p:nvSpPr>
        <p:spPr>
          <a:xfrm>
            <a:off x="968760" y="2631960"/>
            <a:ext cx="5921280" cy="7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700"/>
              </a:lnSpc>
              <a:tabLst>
                <a:tab algn="l" pos="0"/>
              </a:tabLst>
            </a:pPr>
            <a:r>
              <a:rPr b="0" lang="en-US" sz="4550" spc="-91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Методы и технологии</a:t>
            </a:r>
            <a:endParaRPr b="0" lang="ru-RU" sz="4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" name="Text 1"/>
          <p:cNvSpPr/>
          <p:nvPr/>
        </p:nvSpPr>
        <p:spPr>
          <a:xfrm>
            <a:off x="968760" y="3975120"/>
            <a:ext cx="272124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Сбор информации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3" name="Text 2"/>
          <p:cNvSpPr/>
          <p:nvPr/>
        </p:nvSpPr>
        <p:spPr>
          <a:xfrm>
            <a:off x="968760" y="4585320"/>
            <a:ext cx="2721240" cy="78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Онлайн-ресурсы, карты, сайты.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4" name="Text 3"/>
          <p:cNvSpPr/>
          <p:nvPr/>
        </p:nvSpPr>
        <p:spPr>
          <a:xfrm>
            <a:off x="4300200" y="3975120"/>
            <a:ext cx="272124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Анализ цвета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" name="Text 4"/>
          <p:cNvSpPr/>
          <p:nvPr/>
        </p:nvSpPr>
        <p:spPr>
          <a:xfrm>
            <a:off x="4300200" y="4585320"/>
            <a:ext cx="2721240" cy="78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Yandex.Music, настроение пользователя.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6" name="Text 5"/>
          <p:cNvSpPr/>
          <p:nvPr/>
        </p:nvSpPr>
        <p:spPr>
          <a:xfrm>
            <a:off x="7631280" y="3975120"/>
            <a:ext cx="272124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Программирование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7" name="Text 6"/>
          <p:cNvSpPr/>
          <p:nvPr/>
        </p:nvSpPr>
        <p:spPr>
          <a:xfrm>
            <a:off x="7631280" y="4585320"/>
            <a:ext cx="2721240" cy="78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Python, aiogram, asyncio, logging, os.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8" name="Text 7"/>
          <p:cNvSpPr/>
          <p:nvPr/>
        </p:nvSpPr>
        <p:spPr>
          <a:xfrm>
            <a:off x="10962720" y="3975120"/>
            <a:ext cx="272124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База данных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9" name="Text 8"/>
          <p:cNvSpPr/>
          <p:nvPr/>
        </p:nvSpPr>
        <p:spPr>
          <a:xfrm>
            <a:off x="10962720" y="4585320"/>
            <a:ext cx="272124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sqlite3.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3085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1" name="Text 0"/>
          <p:cNvSpPr/>
          <p:nvPr/>
        </p:nvSpPr>
        <p:spPr>
          <a:xfrm>
            <a:off x="968760" y="4138560"/>
            <a:ext cx="5808600" cy="7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700"/>
              </a:lnSpc>
              <a:tabLst>
                <a:tab algn="l" pos="0"/>
              </a:tabLst>
            </a:pPr>
            <a:r>
              <a:rPr b="0" lang="en-US" sz="4550" spc="-91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Достижения проекта</a:t>
            </a:r>
            <a:endParaRPr b="0" lang="ru-RU" sz="4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2" name="Shape 1"/>
          <p:cNvSpPr/>
          <p:nvPr/>
        </p:nvSpPr>
        <p:spPr>
          <a:xfrm>
            <a:off x="968760" y="5512680"/>
            <a:ext cx="555120" cy="555120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Text 2"/>
          <p:cNvSpPr/>
          <p:nvPr/>
        </p:nvSpPr>
        <p:spPr>
          <a:xfrm>
            <a:off x="1159200" y="5616000"/>
            <a:ext cx="173880" cy="34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01"/>
              </a:lnSpc>
              <a:tabLst>
                <a:tab algn="l" pos="0"/>
              </a:tabLst>
            </a:pPr>
            <a:r>
              <a:rPr b="0" lang="en-US" sz="2700" spc="-54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1</a:t>
            </a:r>
            <a:endParaRPr b="0" lang="ru-RU" sz="2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" name="Text 3"/>
          <p:cNvSpPr/>
          <p:nvPr/>
        </p:nvSpPr>
        <p:spPr>
          <a:xfrm>
            <a:off x="1770840" y="5512680"/>
            <a:ext cx="295092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Функциональный бот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" name="Text 4"/>
          <p:cNvSpPr/>
          <p:nvPr/>
        </p:nvSpPr>
        <p:spPr>
          <a:xfrm>
            <a:off x="1770840" y="6023880"/>
            <a:ext cx="3263760" cy="78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@uroutes_bot — готов к использованию.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6" name="Shape 5"/>
          <p:cNvSpPr/>
          <p:nvPr/>
        </p:nvSpPr>
        <p:spPr>
          <a:xfrm>
            <a:off x="5281920" y="5512680"/>
            <a:ext cx="555120" cy="555120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" name="Text 6"/>
          <p:cNvSpPr/>
          <p:nvPr/>
        </p:nvSpPr>
        <p:spPr>
          <a:xfrm>
            <a:off x="5472360" y="5616000"/>
            <a:ext cx="173880" cy="34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01"/>
              </a:lnSpc>
              <a:tabLst>
                <a:tab algn="l" pos="0"/>
              </a:tabLst>
            </a:pPr>
            <a:r>
              <a:rPr b="0" lang="en-US" sz="2700" spc="-54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2</a:t>
            </a:r>
            <a:endParaRPr b="0" lang="ru-RU" sz="2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8" name="Text 7"/>
          <p:cNvSpPr/>
          <p:nvPr/>
        </p:nvSpPr>
        <p:spPr>
          <a:xfrm>
            <a:off x="6084360" y="5512680"/>
            <a:ext cx="3263760" cy="7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Рекомендации маршрутов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9" name="Text 8"/>
          <p:cNvSpPr/>
          <p:nvPr/>
        </p:nvSpPr>
        <p:spPr>
          <a:xfrm>
            <a:off x="6084360" y="6387120"/>
            <a:ext cx="3263760" cy="78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По цвету музыки или настроению.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0" name="Shape 9"/>
          <p:cNvSpPr/>
          <p:nvPr/>
        </p:nvSpPr>
        <p:spPr>
          <a:xfrm>
            <a:off x="9595080" y="5512680"/>
            <a:ext cx="555120" cy="555120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Text 10"/>
          <p:cNvSpPr/>
          <p:nvPr/>
        </p:nvSpPr>
        <p:spPr>
          <a:xfrm>
            <a:off x="9785880" y="5616000"/>
            <a:ext cx="173880" cy="34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701"/>
              </a:lnSpc>
              <a:tabLst>
                <a:tab algn="l" pos="0"/>
              </a:tabLst>
            </a:pPr>
            <a:r>
              <a:rPr b="0" lang="en-US" sz="2700" spc="-54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3</a:t>
            </a:r>
            <a:endParaRPr b="0" lang="ru-RU" sz="2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2" name="Text 11"/>
          <p:cNvSpPr/>
          <p:nvPr/>
        </p:nvSpPr>
        <p:spPr>
          <a:xfrm>
            <a:off x="10397520" y="5512680"/>
            <a:ext cx="3263760" cy="7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Масштабируемый продукт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" name="Text 12"/>
          <p:cNvSpPr/>
          <p:nvPr/>
        </p:nvSpPr>
        <p:spPr>
          <a:xfrm>
            <a:off x="10397520" y="6387120"/>
            <a:ext cx="3263760" cy="78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Легко адаптируется к изменениям.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5" name="Text 0"/>
          <p:cNvSpPr/>
          <p:nvPr/>
        </p:nvSpPr>
        <p:spPr>
          <a:xfrm>
            <a:off x="1667520" y="3751920"/>
            <a:ext cx="5808600" cy="7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5700"/>
              </a:lnSpc>
              <a:tabLst>
                <a:tab algn="l" pos="0"/>
              </a:tabLst>
            </a:pPr>
            <a:r>
              <a:rPr b="0" lang="en-US" sz="4550" spc="-91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Опробуйте тг-бота!</a:t>
            </a:r>
            <a:endParaRPr b="0" lang="ru-RU" sz="4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 0"/>
          <p:cNvSpPr/>
          <p:nvPr/>
        </p:nvSpPr>
        <p:spPr>
          <a:xfrm>
            <a:off x="968760" y="1821600"/>
            <a:ext cx="7491600" cy="72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700"/>
              </a:lnSpc>
              <a:tabLst>
                <a:tab algn="l" pos="0"/>
              </a:tabLst>
            </a:pPr>
            <a:r>
              <a:rPr b="0" lang="en-US" sz="4550" spc="-91" strike="noStrike" u="none">
                <a:solidFill>
                  <a:srgbClr val="000000"/>
                </a:solidFill>
                <a:effectLst/>
                <a:uFillTx/>
                <a:latin typeface="Source Serif Pro Semi Bold"/>
                <a:ea typeface="Source Serif Pro Semi Bold"/>
              </a:rPr>
              <a:t>Заключение: итоги проекта</a:t>
            </a:r>
            <a:endParaRPr b="0" lang="ru-RU" sz="4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17" name="Image 0" descr="preencoded.png"/>
          <p:cNvPicPr/>
          <p:nvPr/>
        </p:nvPicPr>
        <p:blipFill>
          <a:blip r:embed="rId1"/>
          <a:stretch/>
        </p:blipFill>
        <p:spPr>
          <a:xfrm>
            <a:off x="3094560" y="3041280"/>
            <a:ext cx="2094120" cy="856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8" name="Text 1"/>
          <p:cNvSpPr/>
          <p:nvPr/>
        </p:nvSpPr>
        <p:spPr>
          <a:xfrm>
            <a:off x="4064400" y="3314520"/>
            <a:ext cx="154080" cy="49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3849"/>
              </a:lnSpc>
              <a:tabLst>
                <a:tab algn="l" pos="0"/>
              </a:tabLst>
            </a:pPr>
            <a:r>
              <a:rPr b="0" lang="en-US" sz="2400" spc="-48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1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9" name="Text 2"/>
          <p:cNvSpPr/>
          <p:nvPr/>
        </p:nvSpPr>
        <p:spPr>
          <a:xfrm>
            <a:off x="5435640" y="3288240"/>
            <a:ext cx="298908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Дальнейшее развитие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0" name="Shape 3"/>
          <p:cNvSpPr/>
          <p:nvPr/>
        </p:nvSpPr>
        <p:spPr>
          <a:xfrm>
            <a:off x="5250600" y="3913920"/>
            <a:ext cx="8348760" cy="14760"/>
          </a:xfrm>
          <a:prstGeom prst="roundRect">
            <a:avLst>
              <a:gd name="adj" fmla="val 680400"/>
            </a:avLst>
          </a:prstGeom>
          <a:solidFill>
            <a:srgbClr val="d6bad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34560" bIns="-3456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1" name="Image 1" descr="preencoded.png"/>
          <p:cNvPicPr/>
          <p:nvPr/>
        </p:nvPicPr>
        <p:blipFill>
          <a:blip r:embed="rId2"/>
          <a:stretch/>
        </p:blipFill>
        <p:spPr>
          <a:xfrm>
            <a:off x="2047680" y="3960000"/>
            <a:ext cx="4188240" cy="856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2" name="Text 4"/>
          <p:cNvSpPr/>
          <p:nvPr/>
        </p:nvSpPr>
        <p:spPr>
          <a:xfrm>
            <a:off x="4064400" y="4141440"/>
            <a:ext cx="154080" cy="49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3849"/>
              </a:lnSpc>
              <a:tabLst>
                <a:tab algn="l" pos="0"/>
              </a:tabLst>
            </a:pPr>
            <a:r>
              <a:rPr b="0" lang="en-US" sz="2400" spc="-48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2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3" name="Text 5"/>
          <p:cNvSpPr/>
          <p:nvPr/>
        </p:nvSpPr>
        <p:spPr>
          <a:xfrm>
            <a:off x="6482880" y="4206600"/>
            <a:ext cx="349380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Реализация функционала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4" name="Shape 6"/>
          <p:cNvSpPr/>
          <p:nvPr/>
        </p:nvSpPr>
        <p:spPr>
          <a:xfrm>
            <a:off x="6297840" y="4832280"/>
            <a:ext cx="7301880" cy="14760"/>
          </a:xfrm>
          <a:prstGeom prst="roundRect">
            <a:avLst>
              <a:gd name="adj" fmla="val 680400"/>
            </a:avLst>
          </a:prstGeom>
          <a:solidFill>
            <a:srgbClr val="d6bad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-34560" bIns="-3456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5" name="Image 2" descr="preencoded.png"/>
          <p:cNvPicPr/>
          <p:nvPr/>
        </p:nvPicPr>
        <p:blipFill>
          <a:blip r:embed="rId3"/>
          <a:stretch/>
        </p:blipFill>
        <p:spPr>
          <a:xfrm>
            <a:off x="1000440" y="4878360"/>
            <a:ext cx="6282720" cy="856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6" name="Text 7"/>
          <p:cNvSpPr/>
          <p:nvPr/>
        </p:nvSpPr>
        <p:spPr>
          <a:xfrm>
            <a:off x="4064760" y="5059800"/>
            <a:ext cx="154080" cy="49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3849"/>
              </a:lnSpc>
              <a:tabLst>
                <a:tab algn="l" pos="0"/>
              </a:tabLst>
            </a:pPr>
            <a:r>
              <a:rPr b="0" lang="en-US" sz="2400" spc="-48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3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7" name="Text 8"/>
          <p:cNvSpPr/>
          <p:nvPr/>
        </p:nvSpPr>
        <p:spPr>
          <a:xfrm>
            <a:off x="7530120" y="5125320"/>
            <a:ext cx="482940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250" spc="-45" strike="noStrike" u="none">
                <a:solidFill>
                  <a:srgbClr val="272525"/>
                </a:solidFill>
                <a:effectLst/>
                <a:uFillTx/>
                <a:latin typeface="Source Serif Pro Semi Bold"/>
                <a:ea typeface="Source Serif Pro Semi Bold"/>
              </a:rPr>
              <a:t>Планирование и постановка задачи</a:t>
            </a:r>
            <a:endParaRPr b="0" lang="ru-RU" sz="2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8" name="Text 9"/>
          <p:cNvSpPr/>
          <p:nvPr/>
        </p:nvSpPr>
        <p:spPr>
          <a:xfrm>
            <a:off x="968760" y="6012720"/>
            <a:ext cx="1269252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40" strike="noStrike" u="none">
                <a:solidFill>
                  <a:srgbClr val="272525"/>
                </a:solidFill>
                <a:effectLst/>
                <a:uFillTx/>
                <a:latin typeface="Source Sans Pro"/>
                <a:ea typeface="Source Sans Pro"/>
              </a:rPr>
              <a:t>Команда довольна результатами. Проект имеет потенциал для роста.</a:t>
            </a:r>
            <a:endParaRPr b="0" lang="ru-RU" sz="1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LibreOffice/25.2.3.2$Linux_X86_64 LibreOffice_project/520$Build-2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2024-10-20T20:37:26Z</dcterms:created>
  <dc:creator>PptxGenJS</dc:creator>
  <dc:description/>
  <dc:language>ru-RU</dc:language>
  <cp:lastModifiedBy/>
  <dcterms:modified xsi:type="dcterms:W3CDTF">2025-05-17T16:55:26Z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